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Clynico Strategy OS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828800"/>
            <a:ext cx="13716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Diagnose</a:t>
            </a:r>
          </a:p>
        </p:txBody>
      </p:sp>
      <p:sp>
        <p:nvSpPr>
          <p:cNvPr id="4" name="Rectangle 3"/>
          <p:cNvSpPr/>
          <p:nvPr/>
        </p:nvSpPr>
        <p:spPr>
          <a:xfrm>
            <a:off x="2377440" y="1828800"/>
            <a:ext cx="13716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Position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3840480" y="1828800"/>
            <a:ext cx="13716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Build</a:t>
            </a:r>
          </a:p>
        </p:txBody>
      </p:sp>
      <p:sp>
        <p:nvSpPr>
          <p:cNvPr id="6" name="Rectangle 5"/>
          <p:cNvSpPr/>
          <p:nvPr/>
        </p:nvSpPr>
        <p:spPr>
          <a:xfrm>
            <a:off x="5303520" y="1828800"/>
            <a:ext cx="13716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Launch</a:t>
            </a:r>
          </a:p>
        </p:txBody>
      </p:sp>
      <p:sp>
        <p:nvSpPr>
          <p:cNvPr id="7" name="Rectangle 6"/>
          <p:cNvSpPr/>
          <p:nvPr/>
        </p:nvSpPr>
        <p:spPr>
          <a:xfrm>
            <a:off x="6766560" y="1828800"/>
            <a:ext cx="13716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Optimize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Demand Generation Engine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828800"/>
            <a:ext cx="173736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Authority Content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0" y="1828800"/>
            <a:ext cx="173736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Distribution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0" y="1828800"/>
            <a:ext cx="173736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Audience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828800"/>
            <a:ext cx="173736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Inbound Demand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System Scaling Model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828800"/>
            <a:ext cx="173736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Automation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0" y="1828800"/>
            <a:ext cx="173736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Hiring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0" y="1828800"/>
            <a:ext cx="173736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Technology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828800"/>
            <a:ext cx="173736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Expansion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Commercial Intelligence Model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828800"/>
            <a:ext cx="173736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Data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0" y="1828800"/>
            <a:ext cx="173736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Analytics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0" y="1828800"/>
            <a:ext cx="173736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Insights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828800"/>
            <a:ext cx="173736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Strategy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Commercial System Architecture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828800"/>
            <a:ext cx="13716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Positioning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2377440" y="1828800"/>
            <a:ext cx="13716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Demand</a:t>
            </a:r>
          </a:p>
        </p:txBody>
      </p:sp>
      <p:sp>
        <p:nvSpPr>
          <p:cNvPr id="5" name="Rectangle 4"/>
          <p:cNvSpPr/>
          <p:nvPr/>
        </p:nvSpPr>
        <p:spPr>
          <a:xfrm>
            <a:off x="3840480" y="1828800"/>
            <a:ext cx="13716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Conversion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5303520" y="1828800"/>
            <a:ext cx="13716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Pipeline</a:t>
            </a:r>
          </a:p>
        </p:txBody>
      </p:sp>
      <p:sp>
        <p:nvSpPr>
          <p:cNvPr id="7" name="Rectangle 6"/>
          <p:cNvSpPr/>
          <p:nvPr/>
        </p:nvSpPr>
        <p:spPr>
          <a:xfrm>
            <a:off x="6766560" y="1828800"/>
            <a:ext cx="13716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Authority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Growth Constraint Model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828800"/>
            <a:ext cx="13716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Market</a:t>
            </a:r>
          </a:p>
        </p:txBody>
      </p:sp>
      <p:sp>
        <p:nvSpPr>
          <p:cNvPr id="4" name="Rectangle 3"/>
          <p:cNvSpPr/>
          <p:nvPr/>
        </p:nvSpPr>
        <p:spPr>
          <a:xfrm>
            <a:off x="2377440" y="1828800"/>
            <a:ext cx="13716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Demand</a:t>
            </a:r>
          </a:p>
        </p:txBody>
      </p:sp>
      <p:sp>
        <p:nvSpPr>
          <p:cNvPr id="5" name="Rectangle 4"/>
          <p:cNvSpPr/>
          <p:nvPr/>
        </p:nvSpPr>
        <p:spPr>
          <a:xfrm>
            <a:off x="3840480" y="1828800"/>
            <a:ext cx="13716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Conversion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5303520" y="1828800"/>
            <a:ext cx="13716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Pipeline</a:t>
            </a:r>
          </a:p>
        </p:txBody>
      </p:sp>
      <p:sp>
        <p:nvSpPr>
          <p:cNvPr id="7" name="Rectangle 6"/>
          <p:cNvSpPr/>
          <p:nvPr/>
        </p:nvSpPr>
        <p:spPr>
          <a:xfrm>
            <a:off x="6766560" y="1828800"/>
            <a:ext cx="13716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Authority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Conversion Architecture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828800"/>
            <a:ext cx="173736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Traffic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0" y="1828800"/>
            <a:ext cx="173736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Entry Point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0" y="1828800"/>
            <a:ext cx="173736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Qualification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828800"/>
            <a:ext cx="173736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Sales Transition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Pipeline Operating System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828800"/>
            <a:ext cx="13716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Lead</a:t>
            </a:r>
          </a:p>
        </p:txBody>
      </p:sp>
      <p:sp>
        <p:nvSpPr>
          <p:cNvPr id="4" name="Rectangle 3"/>
          <p:cNvSpPr/>
          <p:nvPr/>
        </p:nvSpPr>
        <p:spPr>
          <a:xfrm>
            <a:off x="2377440" y="1828800"/>
            <a:ext cx="13716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Qualified</a:t>
            </a:r>
          </a:p>
        </p:txBody>
      </p:sp>
      <p:sp>
        <p:nvSpPr>
          <p:cNvPr id="5" name="Rectangle 4"/>
          <p:cNvSpPr/>
          <p:nvPr/>
        </p:nvSpPr>
        <p:spPr>
          <a:xfrm>
            <a:off x="3840480" y="1828800"/>
            <a:ext cx="13716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Strategy Call</a:t>
            </a:r>
          </a:p>
        </p:txBody>
      </p:sp>
      <p:sp>
        <p:nvSpPr>
          <p:cNvPr id="6" name="Rectangle 5"/>
          <p:cNvSpPr/>
          <p:nvPr/>
        </p:nvSpPr>
        <p:spPr>
          <a:xfrm>
            <a:off x="5303520" y="1828800"/>
            <a:ext cx="13716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Proposal</a:t>
            </a:r>
          </a:p>
        </p:txBody>
      </p:sp>
      <p:sp>
        <p:nvSpPr>
          <p:cNvPr id="7" name="Rectangle 6"/>
          <p:cNvSpPr/>
          <p:nvPr/>
        </p:nvSpPr>
        <p:spPr>
          <a:xfrm>
            <a:off x="6766560" y="1828800"/>
            <a:ext cx="137160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Closed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Authority Growth Engine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828800"/>
            <a:ext cx="173736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Insight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0" y="1828800"/>
            <a:ext cx="173736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Content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0" y="1828800"/>
            <a:ext cx="173736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Distribution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828800"/>
            <a:ext cx="173736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Recognition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Referral Growth Loop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828800"/>
            <a:ext cx="173736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Client Success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0" y="1828800"/>
            <a:ext cx="173736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Advocacy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0" y="1828800"/>
            <a:ext cx="173736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Referral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828800"/>
            <a:ext cx="173736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New Client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Offer Design System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828800"/>
            <a:ext cx="173736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Outcome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0" y="1828800"/>
            <a:ext cx="173736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Offer Structure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0" y="1828800"/>
            <a:ext cx="173736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Pricing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828800"/>
            <a:ext cx="173736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Delivery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Client Experience Architecture</a:t>
            </a:r>
          </a:p>
        </p:txBody>
      </p:sp>
      <p:sp>
        <p:nvSpPr>
          <p:cNvPr id="3" name="Rectangle 2"/>
          <p:cNvSpPr/>
          <p:nvPr/>
        </p:nvSpPr>
        <p:spPr>
          <a:xfrm>
            <a:off x="914400" y="1828800"/>
            <a:ext cx="173736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Onboarding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0" y="1828800"/>
            <a:ext cx="173736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Delivery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0" y="1828800"/>
            <a:ext cx="173736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Milestones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400800" y="1828800"/>
            <a:ext cx="1737360" cy="9144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800"/>
              <a:t>Retention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